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3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0" r:id="rId10"/>
    <p:sldId id="271" r:id="rId11"/>
    <p:sldId id="264" r:id="rId12"/>
    <p:sldId id="265" r:id="rId13"/>
    <p:sldId id="266" r:id="rId14"/>
    <p:sldId id="267" r:id="rId15"/>
    <p:sldId id="268" r:id="rId16"/>
    <p:sldId id="26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ACC9"/>
    <a:srgbClr val="4CD6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0" autoAdjust="0"/>
    <p:restoredTop sz="96318" autoAdjust="0"/>
  </p:normalViewPr>
  <p:slideViewPr>
    <p:cSldViewPr snapToGrid="0">
      <p:cViewPr varScale="1">
        <p:scale>
          <a:sx n="157" d="100"/>
          <a:sy n="157" d="100"/>
        </p:scale>
        <p:origin x="46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062ECD-E279-45D2-B663-63FB40C37611}" type="datetimeFigureOut">
              <a:rPr lang="cs-CZ" smtClean="0"/>
              <a:t>31.05.2018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1977B6-EC3D-45EF-9DC1-D3B427B46E31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36744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1977B6-EC3D-45EF-9DC1-D3B427B46E31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58075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1977B6-EC3D-45EF-9DC1-D3B427B46E31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83689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D358A-8EDB-421A-883F-3DD72B088B93}" type="datetimeFigureOut">
              <a:rPr lang="cs-CZ" smtClean="0"/>
              <a:t>31.05.2018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6AEDC-A574-41C5-945E-8C397AC1663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78956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tický obrázek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D358A-8EDB-421A-883F-3DD72B088B93}" type="datetimeFigureOut">
              <a:rPr lang="cs-CZ" smtClean="0"/>
              <a:t>31.05.2018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6AEDC-A574-41C5-945E-8C397AC1663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78456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ázev a popis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D358A-8EDB-421A-883F-3DD72B088B93}" type="datetimeFigureOut">
              <a:rPr lang="cs-CZ" smtClean="0"/>
              <a:t>31.05.2018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6AEDC-A574-41C5-945E-8C397AC1663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885315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ce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cs-CZ"/>
              <a:t>Upravte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D358A-8EDB-421A-883F-3DD72B088B93}" type="datetimeFigureOut">
              <a:rPr lang="cs-CZ" smtClean="0"/>
              <a:t>31.05.2018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6AEDC-A574-41C5-945E-8C397AC1663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26048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cs-CZ"/>
              <a:t>Upravte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D358A-8EDB-421A-883F-3DD72B088B93}" type="datetimeFigureOut">
              <a:rPr lang="cs-CZ" smtClean="0"/>
              <a:t>31.05.2018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6AEDC-A574-41C5-945E-8C397AC1663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937389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 s citac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cs-CZ"/>
              <a:t>Upravte styly předlohy textu.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D358A-8EDB-421A-883F-3DD72B088B93}" type="datetimeFigureOut">
              <a:rPr lang="cs-CZ" smtClean="0"/>
              <a:t>31.05.2018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6AEDC-A574-41C5-945E-8C397AC1663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860465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avda nebo neprav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cs-CZ"/>
              <a:t>Upravte styly předlohy textu.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D358A-8EDB-421A-883F-3DD72B088B93}" type="datetimeFigureOut">
              <a:rPr lang="cs-CZ" smtClean="0"/>
              <a:t>31.05.2018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6AEDC-A574-41C5-945E-8C397AC1663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117895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D358A-8EDB-421A-883F-3DD72B088B93}" type="datetimeFigureOut">
              <a:rPr lang="cs-CZ" smtClean="0"/>
              <a:t>31.05.2018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6AEDC-A574-41C5-945E-8C397AC1663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708013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D358A-8EDB-421A-883F-3DD72B088B93}" type="datetimeFigureOut">
              <a:rPr lang="cs-CZ" smtClean="0"/>
              <a:t>31.05.2018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6AEDC-A574-41C5-945E-8C397AC1663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67049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D358A-8EDB-421A-883F-3DD72B088B93}" type="datetimeFigureOut">
              <a:rPr lang="cs-CZ" smtClean="0"/>
              <a:t>31.05.2018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6AEDC-A574-41C5-945E-8C397AC1663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70379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D358A-8EDB-421A-883F-3DD72B088B93}" type="datetimeFigureOut">
              <a:rPr lang="cs-CZ" smtClean="0"/>
              <a:t>31.05.2018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6AEDC-A574-41C5-945E-8C397AC1663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7474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D358A-8EDB-421A-883F-3DD72B088B93}" type="datetimeFigureOut">
              <a:rPr lang="cs-CZ" smtClean="0"/>
              <a:t>31.05.2018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6AEDC-A574-41C5-945E-8C397AC1663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67353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D358A-8EDB-421A-883F-3DD72B088B93}" type="datetimeFigureOut">
              <a:rPr lang="cs-CZ" smtClean="0"/>
              <a:t>31.05.2018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6AEDC-A574-41C5-945E-8C397AC1663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59737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D358A-8EDB-421A-883F-3DD72B088B93}" type="datetimeFigureOut">
              <a:rPr lang="cs-CZ" smtClean="0"/>
              <a:t>31.05.2018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6AEDC-A574-41C5-945E-8C397AC1663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36790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D358A-8EDB-421A-883F-3DD72B088B93}" type="datetimeFigureOut">
              <a:rPr lang="cs-CZ" smtClean="0"/>
              <a:t>31.05.2018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6AEDC-A574-41C5-945E-8C397AC1663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08216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D358A-8EDB-421A-883F-3DD72B088B93}" type="datetimeFigureOut">
              <a:rPr lang="cs-CZ" smtClean="0"/>
              <a:t>31.05.2018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6AEDC-A574-41C5-945E-8C397AC1663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74523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E06D358A-8EDB-421A-883F-3DD72B088B93}" type="datetimeFigureOut">
              <a:rPr lang="cs-CZ" smtClean="0"/>
              <a:t>31.05.2018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3706AEDC-A574-41C5-945E-8C397AC1663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27003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E06D358A-8EDB-421A-883F-3DD72B088B93}" type="datetimeFigureOut">
              <a:rPr lang="cs-CZ" smtClean="0"/>
              <a:t>31.05.2018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3706AEDC-A574-41C5-945E-8C397AC1663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688371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  <p:sldLayoutId id="2147483815" r:id="rId12"/>
    <p:sldLayoutId id="2147483816" r:id="rId13"/>
    <p:sldLayoutId id="2147483817" r:id="rId14"/>
    <p:sldLayoutId id="2147483818" r:id="rId15"/>
    <p:sldLayoutId id="2147483819" r:id="rId16"/>
    <p:sldLayoutId id="214748382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D0E8F43-329C-4B1A-8EAA-12B36D2BFD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cs-CZ" dirty="0"/>
              <a:t>Řízení domácnosti pomocí PLC a následná vizualizace pomocí webového serveru 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27446A74-391D-4A19-B49D-F13748D9F2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549371"/>
            <a:ext cx="4521200" cy="1655762"/>
          </a:xfrm>
        </p:spPr>
        <p:txBody>
          <a:bodyPr/>
          <a:lstStyle/>
          <a:p>
            <a:pPr algn="l"/>
            <a:r>
              <a:rPr lang="cs-CZ" b="1" dirty="0"/>
              <a:t>Vypracoval:</a:t>
            </a:r>
            <a:r>
              <a:rPr lang="cs-CZ" dirty="0"/>
              <a:t> František Oplt</a:t>
            </a:r>
          </a:p>
          <a:p>
            <a:pPr algn="l"/>
            <a:r>
              <a:rPr lang="cs-CZ" b="1" dirty="0"/>
              <a:t>Vedoucí práce: </a:t>
            </a:r>
            <a:r>
              <a:rPr lang="cs-CZ" dirty="0"/>
              <a:t>Ing. Petr </a:t>
            </a:r>
            <a:r>
              <a:rPr lang="cs-CZ" dirty="0" err="1"/>
              <a:t>Haberzettl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1015753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ázek 2">
            <a:extLst>
              <a:ext uri="{FF2B5EF4-FFF2-40B4-BE49-F238E27FC236}">
                <a16:creationId xmlns:a16="http://schemas.microsoft.com/office/drawing/2014/main" id="{6800D23B-5B3E-491F-AC8D-54BD3FA7A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5" y="425669"/>
            <a:ext cx="12117804" cy="600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193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6807EB0-DB0F-4929-B7A4-0FA11F71A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Vylepšení</a:t>
            </a:r>
          </a:p>
        </p:txBody>
      </p:sp>
      <p:sp>
        <p:nvSpPr>
          <p:cNvPr id="7" name="Zástupný symbol pro obsah 6">
            <a:extLst>
              <a:ext uri="{FF2B5EF4-FFF2-40B4-BE49-F238E27FC236}">
                <a16:creationId xmlns:a16="http://schemas.microsoft.com/office/drawing/2014/main" id="{E1CCA990-436D-4873-9EF5-065A4C125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5735637" cy="3124201"/>
          </a:xfrm>
        </p:spPr>
        <p:txBody>
          <a:bodyPr/>
          <a:lstStyle/>
          <a:p>
            <a:r>
              <a:rPr lang="cs-CZ" dirty="0"/>
              <a:t>Přidat podporu S7 protokolu</a:t>
            </a:r>
          </a:p>
          <a:p>
            <a:r>
              <a:rPr lang="cs-CZ" dirty="0"/>
              <a:t>Vylepšit způsob archivace dat</a:t>
            </a:r>
          </a:p>
          <a:p>
            <a:r>
              <a:rPr lang="cs-CZ" dirty="0"/>
              <a:t>Vylepšit vzhled</a:t>
            </a:r>
          </a:p>
          <a:p>
            <a:r>
              <a:rPr lang="cs-CZ" dirty="0"/>
              <a:t>Nahrazení </a:t>
            </a:r>
            <a:r>
              <a:rPr lang="cs-CZ" dirty="0" err="1"/>
              <a:t>raspberry</a:t>
            </a:r>
            <a:r>
              <a:rPr lang="cs-CZ" dirty="0"/>
              <a:t> </a:t>
            </a:r>
            <a:r>
              <a:rPr lang="cs-CZ" dirty="0" err="1"/>
              <a:t>pi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028461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AC3102B-B90F-4F00-B765-E80FA2B0C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Floorplan</a:t>
            </a:r>
            <a:endParaRPr lang="cs-CZ" dirty="0"/>
          </a:p>
        </p:txBody>
      </p:sp>
      <p:pic>
        <p:nvPicPr>
          <p:cNvPr id="4100" name="Picture 4" descr="VÃ½sledek obrÃ¡zku pro home assistant floor plan">
            <a:extLst>
              <a:ext uri="{FF2B5EF4-FFF2-40B4-BE49-F238E27FC236}">
                <a16:creationId xmlns:a16="http://schemas.microsoft.com/office/drawing/2014/main" id="{6BD6F963-21FD-4F3D-9454-A6479F3DF180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85" r="12437"/>
          <a:stretch/>
        </p:blipFill>
        <p:spPr bwMode="auto">
          <a:xfrm>
            <a:off x="5907189" y="1873251"/>
            <a:ext cx="4767161" cy="3740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undefined">
            <a:extLst>
              <a:ext uri="{FF2B5EF4-FFF2-40B4-BE49-F238E27FC236}">
                <a16:creationId xmlns:a16="http://schemas.microsoft.com/office/drawing/2014/main" id="{EA13D374-65E9-42EC-9315-E820C2EEDA1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" y="1873251"/>
            <a:ext cx="5519106" cy="3740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0172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D954B27-9D49-43A7-B4D2-A74B63CF8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Node-</a:t>
            </a:r>
            <a:r>
              <a:rPr lang="cs-CZ" dirty="0" err="1"/>
              <a:t>Red</a:t>
            </a:r>
            <a:endParaRPr lang="cs-CZ" dirty="0"/>
          </a:p>
        </p:txBody>
      </p:sp>
      <p:pic>
        <p:nvPicPr>
          <p:cNvPr id="5122" name="Picture 2" descr="VÃ½sledek obrÃ¡zku pro home assistant node-red">
            <a:extLst>
              <a:ext uri="{FF2B5EF4-FFF2-40B4-BE49-F238E27FC236}">
                <a16:creationId xmlns:a16="http://schemas.microsoft.com/office/drawing/2014/main" id="{319B2D55-BC57-4E28-A30B-B81DFA50DB98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3" y="2514600"/>
            <a:ext cx="8092888" cy="2866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19391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D954B27-9D49-43A7-B4D2-A74B63CF8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50" y="146050"/>
            <a:ext cx="11823699" cy="6661150"/>
          </a:xfrm>
        </p:spPr>
        <p:txBody>
          <a:bodyPr/>
          <a:lstStyle/>
          <a:p>
            <a:pPr algn="ctr"/>
            <a:r>
              <a:rPr lang="cs-CZ" dirty="0"/>
              <a:t>Děkuji za pozornost</a:t>
            </a:r>
          </a:p>
        </p:txBody>
      </p:sp>
    </p:spTree>
    <p:extLst>
      <p:ext uri="{BB962C8B-B14F-4D97-AF65-F5344CB8AC3E}">
        <p14:creationId xmlns:p14="http://schemas.microsoft.com/office/powerpoint/2010/main" val="841034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ástupný symbol pro obsah 4">
            <a:extLst>
              <a:ext uri="{FF2B5EF4-FFF2-40B4-BE49-F238E27FC236}">
                <a16:creationId xmlns:a16="http://schemas.microsoft.com/office/drawing/2014/main" id="{2892AD52-0B0A-455B-8B25-73FF3E4CB5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8512" y="233362"/>
            <a:ext cx="11012488" cy="25479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cs-CZ" sz="2400" dirty="0"/>
              <a:t>Proč jste v </a:t>
            </a:r>
            <a:r>
              <a:rPr lang="cs-CZ" sz="2400" dirty="0" err="1"/>
              <a:t>Home</a:t>
            </a:r>
            <a:r>
              <a:rPr lang="cs-CZ" sz="2400" dirty="0"/>
              <a:t> </a:t>
            </a:r>
            <a:r>
              <a:rPr lang="cs-CZ" sz="2400" dirty="0" err="1"/>
              <a:t>Assistant</a:t>
            </a:r>
            <a:r>
              <a:rPr lang="cs-CZ" sz="2400" dirty="0"/>
              <a:t> označil třídu pro obsluhu tlačítek </a:t>
            </a:r>
            <a:r>
              <a:rPr lang="cs-CZ" sz="2400" dirty="0" err="1"/>
              <a:t>Modbus</a:t>
            </a:r>
            <a:r>
              <a:rPr lang="cs-CZ" sz="2400" dirty="0"/>
              <a:t> Switch (viz například strany 31, 32)? Dle mého názoru není její implementace závislá na aktuálně použitém protokolu </a:t>
            </a:r>
            <a:r>
              <a:rPr lang="cs-CZ" sz="2400" dirty="0" err="1"/>
              <a:t>Modbus</a:t>
            </a:r>
            <a:r>
              <a:rPr lang="cs-CZ" sz="2400" dirty="0"/>
              <a:t>. Tuto skutečnost potvrzuje i Váš popis třídy </a:t>
            </a:r>
            <a:r>
              <a:rPr lang="cs-CZ" sz="2400" dirty="0" err="1"/>
              <a:t>Communication</a:t>
            </a:r>
            <a:r>
              <a:rPr lang="cs-CZ" sz="2400" dirty="0"/>
              <a:t>, jejímž cílem je mimo jiné odstínit aplikační logiku od specifik různých komunikačních protokolů.</a:t>
            </a:r>
            <a:r>
              <a:rPr lang="cs-CZ" dirty="0"/>
              <a:t> </a:t>
            </a:r>
          </a:p>
        </p:txBody>
      </p:sp>
      <p:sp>
        <p:nvSpPr>
          <p:cNvPr id="7" name="Zástupný symbol pro obsah 6">
            <a:extLst>
              <a:ext uri="{FF2B5EF4-FFF2-40B4-BE49-F238E27FC236}">
                <a16:creationId xmlns:a16="http://schemas.microsoft.com/office/drawing/2014/main" id="{A563E0E2-A8B5-4970-8FCD-7B9525E105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19199" y="2474912"/>
            <a:ext cx="10528301" cy="4002088"/>
          </a:xfrm>
        </p:spPr>
        <p:txBody>
          <a:bodyPr>
            <a:normAutofit/>
          </a:bodyPr>
          <a:lstStyle/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882413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ástupný symbol pro obsah 3">
            <a:extLst>
              <a:ext uri="{FF2B5EF4-FFF2-40B4-BE49-F238E27FC236}">
                <a16:creationId xmlns:a16="http://schemas.microsoft.com/office/drawing/2014/main" id="{CDF211D9-5758-4721-B3E1-5BDF19BA46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11238" y="354012"/>
            <a:ext cx="9796461" cy="25479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cs-CZ" sz="2400" dirty="0"/>
              <a:t>Jaké velké problémy jste v práci musel překonat?</a:t>
            </a:r>
          </a:p>
        </p:txBody>
      </p:sp>
      <p:sp>
        <p:nvSpPr>
          <p:cNvPr id="6" name="Zástupný symbol pro obsah 5">
            <a:extLst>
              <a:ext uri="{FF2B5EF4-FFF2-40B4-BE49-F238E27FC236}">
                <a16:creationId xmlns:a16="http://schemas.microsoft.com/office/drawing/2014/main" id="{632FC131-2316-46C7-B3A1-F41AF7D677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122362" y="1490662"/>
            <a:ext cx="7399338" cy="4325938"/>
          </a:xfrm>
        </p:spPr>
        <p:txBody>
          <a:bodyPr/>
          <a:lstStyle/>
          <a:p>
            <a:r>
              <a:rPr lang="cs-CZ" dirty="0"/>
              <a:t>Dokumentace k </a:t>
            </a:r>
            <a:r>
              <a:rPr lang="cs-CZ" dirty="0" err="1"/>
              <a:t>Home</a:t>
            </a:r>
            <a:r>
              <a:rPr lang="cs-CZ" dirty="0"/>
              <a:t> </a:t>
            </a:r>
            <a:r>
              <a:rPr lang="cs-CZ" dirty="0" err="1"/>
              <a:t>Assistantu</a:t>
            </a:r>
            <a:endParaRPr lang="cs-CZ" dirty="0"/>
          </a:p>
          <a:p>
            <a:r>
              <a:rPr lang="cs-CZ" dirty="0" err="1"/>
              <a:t>Home</a:t>
            </a:r>
            <a:r>
              <a:rPr lang="cs-CZ" dirty="0"/>
              <a:t> </a:t>
            </a:r>
            <a:r>
              <a:rPr lang="cs-CZ" dirty="0" err="1"/>
              <a:t>Assistant</a:t>
            </a:r>
            <a:r>
              <a:rPr lang="cs-CZ" dirty="0"/>
              <a:t> </a:t>
            </a:r>
            <a:r>
              <a:rPr lang="cs-CZ" dirty="0" err="1"/>
              <a:t>vs</a:t>
            </a:r>
            <a:r>
              <a:rPr lang="cs-CZ" dirty="0"/>
              <a:t> </a:t>
            </a:r>
            <a:r>
              <a:rPr lang="cs-CZ" dirty="0" err="1"/>
              <a:t>OpenHAB</a:t>
            </a:r>
            <a:endParaRPr lang="cs-CZ" dirty="0"/>
          </a:p>
          <a:p>
            <a:pPr marL="0" indent="0">
              <a:buNone/>
            </a:pPr>
            <a:endParaRPr lang="cs-CZ" dirty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164027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C89AC66-52E1-47E3-B56A-A52EABF1E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Cíle: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516F2861-B4AE-4196-A34B-EBDD94621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umožnit ovládání domácnosti pomocí webového serveru</a:t>
            </a:r>
          </a:p>
          <a:p>
            <a:r>
              <a:rPr lang="cs-CZ" dirty="0"/>
              <a:t>Výsledný systém musí být stabilní</a:t>
            </a:r>
          </a:p>
          <a:p>
            <a:r>
              <a:rPr lang="cs-CZ" dirty="0"/>
              <a:t>V případě výpadku webového serveru možnost ručního ovládání</a:t>
            </a:r>
          </a:p>
          <a:p>
            <a:endParaRPr lang="cs-CZ" dirty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873799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3C998D6-A196-4217-A9CD-2000DFB7B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Návrh systému</a:t>
            </a:r>
          </a:p>
        </p:txBody>
      </p:sp>
      <p:grpSp>
        <p:nvGrpSpPr>
          <p:cNvPr id="63" name="Skupina 62">
            <a:extLst>
              <a:ext uri="{FF2B5EF4-FFF2-40B4-BE49-F238E27FC236}">
                <a16:creationId xmlns:a16="http://schemas.microsoft.com/office/drawing/2014/main" id="{3D8B9011-1A9F-46B1-BA0F-097629B0B643}"/>
              </a:ext>
            </a:extLst>
          </p:cNvPr>
          <p:cNvGrpSpPr/>
          <p:nvPr/>
        </p:nvGrpSpPr>
        <p:grpSpPr>
          <a:xfrm>
            <a:off x="938530" y="2368550"/>
            <a:ext cx="9202420" cy="3108118"/>
            <a:chOff x="678180" y="2514600"/>
            <a:chExt cx="6752907" cy="2409618"/>
          </a:xfrm>
        </p:grpSpPr>
        <p:sp>
          <p:nvSpPr>
            <p:cNvPr id="15" name="TextovéPole 14">
              <a:extLst>
                <a:ext uri="{FF2B5EF4-FFF2-40B4-BE49-F238E27FC236}">
                  <a16:creationId xmlns:a16="http://schemas.microsoft.com/office/drawing/2014/main" id="{A8DC3325-388C-4488-A860-15A57D6850C5}"/>
                </a:ext>
              </a:extLst>
            </p:cNvPr>
            <p:cNvSpPr txBox="1"/>
            <p:nvPr/>
          </p:nvSpPr>
          <p:spPr>
            <a:xfrm>
              <a:off x="678180" y="3048864"/>
              <a:ext cx="1082040" cy="369332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cs-CZ" dirty="0"/>
                <a:t>Světla</a:t>
              </a:r>
            </a:p>
          </p:txBody>
        </p:sp>
        <p:sp>
          <p:nvSpPr>
            <p:cNvPr id="16" name="TextovéPole 15">
              <a:extLst>
                <a:ext uri="{FF2B5EF4-FFF2-40B4-BE49-F238E27FC236}">
                  <a16:creationId xmlns:a16="http://schemas.microsoft.com/office/drawing/2014/main" id="{CD85E557-C004-4F46-9079-C0EBA8B2827D}"/>
                </a:ext>
              </a:extLst>
            </p:cNvPr>
            <p:cNvSpPr txBox="1"/>
            <p:nvPr/>
          </p:nvSpPr>
          <p:spPr>
            <a:xfrm>
              <a:off x="678180" y="3538330"/>
              <a:ext cx="1082040" cy="369332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cs-CZ" dirty="0"/>
                <a:t>Zásuvky</a:t>
              </a:r>
            </a:p>
          </p:txBody>
        </p:sp>
        <p:sp>
          <p:nvSpPr>
            <p:cNvPr id="17" name="TextovéPole 16">
              <a:extLst>
                <a:ext uri="{FF2B5EF4-FFF2-40B4-BE49-F238E27FC236}">
                  <a16:creationId xmlns:a16="http://schemas.microsoft.com/office/drawing/2014/main" id="{2F82A554-7090-40A0-B234-7EC7C9F8D354}"/>
                </a:ext>
              </a:extLst>
            </p:cNvPr>
            <p:cNvSpPr txBox="1"/>
            <p:nvPr/>
          </p:nvSpPr>
          <p:spPr>
            <a:xfrm>
              <a:off x="678180" y="4046608"/>
              <a:ext cx="1082040" cy="369332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cs-CZ" dirty="0"/>
                <a:t>Topení</a:t>
              </a:r>
            </a:p>
          </p:txBody>
        </p:sp>
        <p:sp>
          <p:nvSpPr>
            <p:cNvPr id="18" name="TextovéPole 17">
              <a:extLst>
                <a:ext uri="{FF2B5EF4-FFF2-40B4-BE49-F238E27FC236}">
                  <a16:creationId xmlns:a16="http://schemas.microsoft.com/office/drawing/2014/main" id="{E10F0D64-F4CD-4EE2-ACF2-AE16F0FF514F}"/>
                </a:ext>
              </a:extLst>
            </p:cNvPr>
            <p:cNvSpPr txBox="1"/>
            <p:nvPr/>
          </p:nvSpPr>
          <p:spPr>
            <a:xfrm>
              <a:off x="678180" y="4554886"/>
              <a:ext cx="1082040" cy="369332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cs-CZ" dirty="0"/>
                <a:t>Teplota</a:t>
              </a:r>
            </a:p>
          </p:txBody>
        </p:sp>
        <p:sp>
          <p:nvSpPr>
            <p:cNvPr id="19" name="TextovéPole 18">
              <a:extLst>
                <a:ext uri="{FF2B5EF4-FFF2-40B4-BE49-F238E27FC236}">
                  <a16:creationId xmlns:a16="http://schemas.microsoft.com/office/drawing/2014/main" id="{5E9B2E3B-D1F4-4D9B-A831-BDC996E8BE8A}"/>
                </a:ext>
              </a:extLst>
            </p:cNvPr>
            <p:cNvSpPr txBox="1"/>
            <p:nvPr/>
          </p:nvSpPr>
          <p:spPr>
            <a:xfrm>
              <a:off x="2461260" y="3277645"/>
              <a:ext cx="1082040" cy="369332"/>
            </a:xfrm>
            <a:prstGeom prst="rect">
              <a:avLst/>
            </a:prstGeom>
            <a:solidFill>
              <a:srgbClr val="4CD670"/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cs-CZ" dirty="0">
                  <a:solidFill>
                    <a:schemeClr val="bg1"/>
                  </a:solidFill>
                </a:rPr>
                <a:t>PLC</a:t>
              </a:r>
            </a:p>
          </p:txBody>
        </p:sp>
        <p:sp>
          <p:nvSpPr>
            <p:cNvPr id="20" name="TextovéPole 19">
              <a:extLst>
                <a:ext uri="{FF2B5EF4-FFF2-40B4-BE49-F238E27FC236}">
                  <a16:creationId xmlns:a16="http://schemas.microsoft.com/office/drawing/2014/main" id="{CDF20F6E-C0D5-4EB9-8D6D-9600EB54F998}"/>
                </a:ext>
              </a:extLst>
            </p:cNvPr>
            <p:cNvSpPr txBox="1"/>
            <p:nvPr/>
          </p:nvSpPr>
          <p:spPr>
            <a:xfrm>
              <a:off x="2461260" y="3787528"/>
              <a:ext cx="1082040" cy="369332"/>
            </a:xfrm>
            <a:prstGeom prst="rect">
              <a:avLst/>
            </a:prstGeom>
            <a:solidFill>
              <a:srgbClr val="4CD670"/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cs-CZ" dirty="0">
                  <a:solidFill>
                    <a:schemeClr val="bg1"/>
                  </a:solidFill>
                </a:rPr>
                <a:t>Z-</a:t>
              </a:r>
              <a:r>
                <a:rPr lang="cs-CZ" dirty="0" err="1">
                  <a:solidFill>
                    <a:schemeClr val="bg1"/>
                  </a:solidFill>
                </a:rPr>
                <a:t>Wave</a:t>
              </a:r>
              <a:endParaRPr lang="cs-CZ" dirty="0">
                <a:solidFill>
                  <a:schemeClr val="bg1"/>
                </a:solidFill>
              </a:endParaRPr>
            </a:p>
          </p:txBody>
        </p:sp>
        <p:sp>
          <p:nvSpPr>
            <p:cNvPr id="21" name="TextovéPole 20">
              <a:extLst>
                <a:ext uri="{FF2B5EF4-FFF2-40B4-BE49-F238E27FC236}">
                  <a16:creationId xmlns:a16="http://schemas.microsoft.com/office/drawing/2014/main" id="{4480C34C-D9E2-46C5-A279-67B91ED5CF27}"/>
                </a:ext>
              </a:extLst>
            </p:cNvPr>
            <p:cNvSpPr txBox="1"/>
            <p:nvPr/>
          </p:nvSpPr>
          <p:spPr>
            <a:xfrm>
              <a:off x="2461260" y="4357537"/>
              <a:ext cx="1082040" cy="369332"/>
            </a:xfrm>
            <a:prstGeom prst="rect">
              <a:avLst/>
            </a:prstGeom>
            <a:solidFill>
              <a:srgbClr val="4CD670"/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cs-CZ" dirty="0">
                  <a:solidFill>
                    <a:schemeClr val="bg1"/>
                  </a:solidFill>
                </a:rPr>
                <a:t>ESP8266</a:t>
              </a:r>
            </a:p>
          </p:txBody>
        </p:sp>
        <p:cxnSp>
          <p:nvCxnSpPr>
            <p:cNvPr id="25" name="Spojnice: zakřivená 24">
              <a:extLst>
                <a:ext uri="{FF2B5EF4-FFF2-40B4-BE49-F238E27FC236}">
                  <a16:creationId xmlns:a16="http://schemas.microsoft.com/office/drawing/2014/main" id="{AC370520-ED91-41EB-9439-817D66877628}"/>
                </a:ext>
              </a:extLst>
            </p:cNvPr>
            <p:cNvCxnSpPr>
              <a:stCxn id="17" idx="3"/>
              <a:endCxn id="20" idx="1"/>
            </p:cNvCxnSpPr>
            <p:nvPr/>
          </p:nvCxnSpPr>
          <p:spPr>
            <a:xfrm flipV="1">
              <a:off x="1760220" y="3972194"/>
              <a:ext cx="701040" cy="259080"/>
            </a:xfrm>
            <a:prstGeom prst="curvedConnector3">
              <a:avLst>
                <a:gd name="adj1" fmla="val 52038"/>
              </a:avLst>
            </a:prstGeom>
            <a:ln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pojnice: zakřivená 29">
              <a:extLst>
                <a:ext uri="{FF2B5EF4-FFF2-40B4-BE49-F238E27FC236}">
                  <a16:creationId xmlns:a16="http://schemas.microsoft.com/office/drawing/2014/main" id="{E8A9D3CB-D45B-42D6-B5DE-4CC0E70C79B5}"/>
                </a:ext>
              </a:extLst>
            </p:cNvPr>
            <p:cNvCxnSpPr>
              <a:stCxn id="18" idx="3"/>
              <a:endCxn id="21" idx="1"/>
            </p:cNvCxnSpPr>
            <p:nvPr/>
          </p:nvCxnSpPr>
          <p:spPr>
            <a:xfrm flipV="1">
              <a:off x="1760220" y="4542203"/>
              <a:ext cx="701040" cy="197349"/>
            </a:xfrm>
            <a:prstGeom prst="curvedConnector3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pojnice: zakřivená 31">
              <a:extLst>
                <a:ext uri="{FF2B5EF4-FFF2-40B4-BE49-F238E27FC236}">
                  <a16:creationId xmlns:a16="http://schemas.microsoft.com/office/drawing/2014/main" id="{E63D5F0C-68B1-4736-8AF4-378527AF2E70}"/>
                </a:ext>
              </a:extLst>
            </p:cNvPr>
            <p:cNvCxnSpPr>
              <a:stCxn id="19" idx="1"/>
              <a:endCxn id="15" idx="3"/>
            </p:cNvCxnSpPr>
            <p:nvPr/>
          </p:nvCxnSpPr>
          <p:spPr>
            <a:xfrm rot="10800000">
              <a:off x="1760220" y="3233531"/>
              <a:ext cx="701040" cy="228781"/>
            </a:xfrm>
            <a:prstGeom prst="curvedConnector3">
              <a:avLst>
                <a:gd name="adj1" fmla="val 52038"/>
              </a:avLst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pojnice: zakřivená 34">
              <a:extLst>
                <a:ext uri="{FF2B5EF4-FFF2-40B4-BE49-F238E27FC236}">
                  <a16:creationId xmlns:a16="http://schemas.microsoft.com/office/drawing/2014/main" id="{47994494-F08A-4B81-AC63-472405E42555}"/>
                </a:ext>
              </a:extLst>
            </p:cNvPr>
            <p:cNvCxnSpPr>
              <a:stCxn id="19" idx="1"/>
              <a:endCxn id="16" idx="3"/>
            </p:cNvCxnSpPr>
            <p:nvPr/>
          </p:nvCxnSpPr>
          <p:spPr>
            <a:xfrm rot="10800000" flipV="1">
              <a:off x="1760220" y="3462310"/>
              <a:ext cx="701040" cy="260685"/>
            </a:xfrm>
            <a:prstGeom prst="curvedConnector3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ovéPole 35">
              <a:extLst>
                <a:ext uri="{FF2B5EF4-FFF2-40B4-BE49-F238E27FC236}">
                  <a16:creationId xmlns:a16="http://schemas.microsoft.com/office/drawing/2014/main" id="{97FAE7F9-6DEF-4BF1-AAA9-82737A7F39DB}"/>
                </a:ext>
              </a:extLst>
            </p:cNvPr>
            <p:cNvSpPr txBox="1"/>
            <p:nvPr/>
          </p:nvSpPr>
          <p:spPr>
            <a:xfrm>
              <a:off x="3970020" y="3277645"/>
              <a:ext cx="1859280" cy="1477328"/>
            </a:xfrm>
            <a:prstGeom prst="rect">
              <a:avLst/>
            </a:prstGeom>
            <a:solidFill>
              <a:srgbClr val="59ACC9"/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endParaRPr lang="cs-CZ" dirty="0"/>
            </a:p>
            <a:p>
              <a:endParaRPr lang="cs-CZ" dirty="0"/>
            </a:p>
            <a:p>
              <a:r>
                <a:rPr lang="cs-CZ" dirty="0"/>
                <a:t>Webový server</a:t>
              </a:r>
            </a:p>
            <a:p>
              <a:endParaRPr lang="cs-CZ" dirty="0"/>
            </a:p>
            <a:p>
              <a:endParaRPr lang="cs-CZ" dirty="0"/>
            </a:p>
          </p:txBody>
        </p:sp>
        <p:cxnSp>
          <p:nvCxnSpPr>
            <p:cNvPr id="38" name="Spojnice: zakřivená 37">
              <a:extLst>
                <a:ext uri="{FF2B5EF4-FFF2-40B4-BE49-F238E27FC236}">
                  <a16:creationId xmlns:a16="http://schemas.microsoft.com/office/drawing/2014/main" id="{8B6190EF-6BAE-4285-A0E1-0A950D9EA277}"/>
                </a:ext>
              </a:extLst>
            </p:cNvPr>
            <p:cNvCxnSpPr>
              <a:stCxn id="19" idx="3"/>
              <a:endCxn id="36" idx="1"/>
            </p:cNvCxnSpPr>
            <p:nvPr/>
          </p:nvCxnSpPr>
          <p:spPr>
            <a:xfrm>
              <a:off x="3543300" y="3462311"/>
              <a:ext cx="426720" cy="553998"/>
            </a:xfrm>
            <a:prstGeom prst="curvedConnector3">
              <a:avLst/>
            </a:prstGeom>
            <a:ln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pojnice: zakřivená 39">
              <a:extLst>
                <a:ext uri="{FF2B5EF4-FFF2-40B4-BE49-F238E27FC236}">
                  <a16:creationId xmlns:a16="http://schemas.microsoft.com/office/drawing/2014/main" id="{4BCF6689-CEFC-4D77-955F-AE4E80C27FB6}"/>
                </a:ext>
              </a:extLst>
            </p:cNvPr>
            <p:cNvCxnSpPr>
              <a:stCxn id="20" idx="3"/>
              <a:endCxn id="36" idx="1"/>
            </p:cNvCxnSpPr>
            <p:nvPr/>
          </p:nvCxnSpPr>
          <p:spPr>
            <a:xfrm>
              <a:off x="3543300" y="3972194"/>
              <a:ext cx="426720" cy="44115"/>
            </a:xfrm>
            <a:prstGeom prst="curvedConnector3">
              <a:avLst/>
            </a:prstGeom>
            <a:ln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pojnice: zakřivená 41">
              <a:extLst>
                <a:ext uri="{FF2B5EF4-FFF2-40B4-BE49-F238E27FC236}">
                  <a16:creationId xmlns:a16="http://schemas.microsoft.com/office/drawing/2014/main" id="{67EFD162-CB1B-422C-9B55-8EF3B1A53B61}"/>
                </a:ext>
              </a:extLst>
            </p:cNvPr>
            <p:cNvCxnSpPr>
              <a:stCxn id="21" idx="3"/>
              <a:endCxn id="36" idx="1"/>
            </p:cNvCxnSpPr>
            <p:nvPr/>
          </p:nvCxnSpPr>
          <p:spPr>
            <a:xfrm flipV="1">
              <a:off x="3543300" y="4016309"/>
              <a:ext cx="426720" cy="525894"/>
            </a:xfrm>
            <a:prstGeom prst="curvedConnector3">
              <a:avLst/>
            </a:prstGeom>
            <a:ln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0" name="Grafický objekt 49" descr="Muž">
              <a:extLst>
                <a:ext uri="{FF2B5EF4-FFF2-40B4-BE49-F238E27FC236}">
                  <a16:creationId xmlns:a16="http://schemas.microsoft.com/office/drawing/2014/main" id="{11D79C05-8110-4208-B332-E0764BB742D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516687" y="3559109"/>
              <a:ext cx="914400" cy="914400"/>
            </a:xfrm>
            <a:prstGeom prst="rect">
              <a:avLst/>
            </a:prstGeom>
          </p:spPr>
        </p:pic>
        <p:cxnSp>
          <p:nvCxnSpPr>
            <p:cNvPr id="54" name="Spojnice: zakřivená 53">
              <a:extLst>
                <a:ext uri="{FF2B5EF4-FFF2-40B4-BE49-F238E27FC236}">
                  <a16:creationId xmlns:a16="http://schemas.microsoft.com/office/drawing/2014/main" id="{31C82789-8E85-4DCF-9360-7A0E8538DB73}"/>
                </a:ext>
              </a:extLst>
            </p:cNvPr>
            <p:cNvCxnSpPr>
              <a:stCxn id="50" idx="1"/>
              <a:endCxn id="36" idx="3"/>
            </p:cNvCxnSpPr>
            <p:nvPr/>
          </p:nvCxnSpPr>
          <p:spPr>
            <a:xfrm rot="10800000">
              <a:off x="5829301" y="4016309"/>
              <a:ext cx="687387" cy="12700"/>
            </a:xfrm>
            <a:prstGeom prst="curvedConnector3">
              <a:avLst/>
            </a:prstGeom>
            <a:ln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ovéPole 55">
              <a:extLst>
                <a:ext uri="{FF2B5EF4-FFF2-40B4-BE49-F238E27FC236}">
                  <a16:creationId xmlns:a16="http://schemas.microsoft.com/office/drawing/2014/main" id="{CA079FB6-8897-414D-A983-1CDB5E658818}"/>
                </a:ext>
              </a:extLst>
            </p:cNvPr>
            <p:cNvSpPr txBox="1"/>
            <p:nvPr/>
          </p:nvSpPr>
          <p:spPr>
            <a:xfrm>
              <a:off x="4382180" y="2514600"/>
              <a:ext cx="1194708" cy="369332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cs-CZ" dirty="0"/>
                <a:t>Spínače</a:t>
              </a:r>
            </a:p>
          </p:txBody>
        </p:sp>
        <p:cxnSp>
          <p:nvCxnSpPr>
            <p:cNvPr id="58" name="Spojnice: zakřivená 57">
              <a:extLst>
                <a:ext uri="{FF2B5EF4-FFF2-40B4-BE49-F238E27FC236}">
                  <a16:creationId xmlns:a16="http://schemas.microsoft.com/office/drawing/2014/main" id="{76B2EFE8-C814-4DF1-B0C1-500D451AF62A}"/>
                </a:ext>
              </a:extLst>
            </p:cNvPr>
            <p:cNvCxnSpPr>
              <a:stCxn id="56" idx="1"/>
              <a:endCxn id="19" idx="0"/>
            </p:cNvCxnSpPr>
            <p:nvPr/>
          </p:nvCxnSpPr>
          <p:spPr>
            <a:xfrm rot="10800000" flipV="1">
              <a:off x="3002280" y="2699265"/>
              <a:ext cx="1379900" cy="578379"/>
            </a:xfrm>
            <a:prstGeom prst="curvedConnector2">
              <a:avLst/>
            </a:prstGeom>
            <a:ln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pojnice: zakřivená 59">
              <a:extLst>
                <a:ext uri="{FF2B5EF4-FFF2-40B4-BE49-F238E27FC236}">
                  <a16:creationId xmlns:a16="http://schemas.microsoft.com/office/drawing/2014/main" id="{2F7F0C23-12C5-411D-A6CC-88A4CA5613A1}"/>
                </a:ext>
              </a:extLst>
            </p:cNvPr>
            <p:cNvCxnSpPr>
              <a:stCxn id="56" idx="3"/>
              <a:endCxn id="50" idx="1"/>
            </p:cNvCxnSpPr>
            <p:nvPr/>
          </p:nvCxnSpPr>
          <p:spPr>
            <a:xfrm>
              <a:off x="5576888" y="2699266"/>
              <a:ext cx="939799" cy="1317043"/>
            </a:xfrm>
            <a:prstGeom prst="curvedConnector3">
              <a:avLst/>
            </a:prstGeom>
            <a:ln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07138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378353D-1DD2-466A-8249-0F33C1432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205154"/>
            <a:ext cx="9905998" cy="1905000"/>
          </a:xfrm>
        </p:spPr>
        <p:txBody>
          <a:bodyPr/>
          <a:lstStyle/>
          <a:p>
            <a:r>
              <a:rPr lang="cs-CZ" dirty="0"/>
              <a:t>PLC</a:t>
            </a:r>
          </a:p>
        </p:txBody>
      </p:sp>
      <p:pic>
        <p:nvPicPr>
          <p:cNvPr id="1026" name="Picture 2" descr="VÃ½sledek obrÃ¡zku pro s7-1200">
            <a:extLst>
              <a:ext uri="{FF2B5EF4-FFF2-40B4-BE49-F238E27FC236}">
                <a16:creationId xmlns:a16="http://schemas.microsoft.com/office/drawing/2014/main" id="{7D2A55AF-E2A3-44EC-85BF-A879F092C9C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24" b="89881" l="1667" r="96000">
                        <a14:foregroundMark x1="6333" y1="30357" x2="6333" y2="30357"/>
                        <a14:foregroundMark x1="5667" y1="50893" x2="5667" y2="50893"/>
                        <a14:foregroundMark x1="7500" y1="67857" x2="7500" y2="67857"/>
                        <a14:foregroundMark x1="8000" y1="70536" x2="8000" y2="70536"/>
                        <a14:foregroundMark x1="1833" y1="68155" x2="1833" y2="68155"/>
                        <a14:foregroundMark x1="12167" y1="39881" x2="12167" y2="39881"/>
                        <a14:foregroundMark x1="22333" y1="25298" x2="22333" y2="25298"/>
                        <a14:foregroundMark x1="17667" y1="26786" x2="17667" y2="26786"/>
                        <a14:foregroundMark x1="18500" y1="23214" x2="18500" y2="23214"/>
                        <a14:foregroundMark x1="26167" y1="21429" x2="26167" y2="21429"/>
                        <a14:foregroundMark x1="27167" y1="21429" x2="27167" y2="21429"/>
                        <a14:foregroundMark x1="29333" y1="21726" x2="29333" y2="21726"/>
                        <a14:foregroundMark x1="35500" y1="21131" x2="35500" y2="21131"/>
                        <a14:foregroundMark x1="37833" y1="21429" x2="37833" y2="21429"/>
                        <a14:foregroundMark x1="43000" y1="21726" x2="43000" y2="21726"/>
                        <a14:foregroundMark x1="45000" y1="21131" x2="45000" y2="21131"/>
                        <a14:foregroundMark x1="46833" y1="21131" x2="46833" y2="21131"/>
                        <a14:foregroundMark x1="48833" y1="21131" x2="48833" y2="21131"/>
                        <a14:foregroundMark x1="58667" y1="33929" x2="58667" y2="33929"/>
                        <a14:foregroundMark x1="62167" y1="53274" x2="62167" y2="53274"/>
                        <a14:foregroundMark x1="70000" y1="23810" x2="70000" y2="23810"/>
                        <a14:foregroundMark x1="63667" y1="21429" x2="63667" y2="21429"/>
                        <a14:foregroundMark x1="79167" y1="30357" x2="79167" y2="30357"/>
                        <a14:foregroundMark x1="90500" y1="65179" x2="90500" y2="65179"/>
                        <a14:foregroundMark x1="87500" y1="53274" x2="87500" y2="53274"/>
                        <a14:foregroundMark x1="96000" y1="63393" x2="96000" y2="6339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674" y="1811215"/>
            <a:ext cx="5578928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ovéPole 3">
            <a:extLst>
              <a:ext uri="{FF2B5EF4-FFF2-40B4-BE49-F238E27FC236}">
                <a16:creationId xmlns:a16="http://schemas.microsoft.com/office/drawing/2014/main" id="{5419CECB-0CFE-4C51-95DA-2EE9BF77B1BB}"/>
              </a:ext>
            </a:extLst>
          </p:cNvPr>
          <p:cNvSpPr txBox="1"/>
          <p:nvPr/>
        </p:nvSpPr>
        <p:spPr>
          <a:xfrm>
            <a:off x="628650" y="1859339"/>
            <a:ext cx="29718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S7-1200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Model 1212c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2 rozšiřující IO moduly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Ethernet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Dostupnost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Snadné programování</a:t>
            </a:r>
          </a:p>
          <a:p>
            <a:endParaRPr lang="cs-CZ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574276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378353D-1DD2-466A-8249-0F33C1432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205154"/>
            <a:ext cx="9905998" cy="1905000"/>
          </a:xfrm>
        </p:spPr>
        <p:txBody>
          <a:bodyPr/>
          <a:lstStyle/>
          <a:p>
            <a:r>
              <a:rPr lang="cs-CZ" dirty="0"/>
              <a:t>server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5419CECB-0CFE-4C51-95DA-2EE9BF77B1BB}"/>
              </a:ext>
            </a:extLst>
          </p:cNvPr>
          <p:cNvSpPr txBox="1"/>
          <p:nvPr/>
        </p:nvSpPr>
        <p:spPr>
          <a:xfrm>
            <a:off x="542925" y="1811215"/>
            <a:ext cx="4038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 err="1"/>
              <a:t>Raspberry</a:t>
            </a:r>
            <a:r>
              <a:rPr lang="cs-CZ" dirty="0"/>
              <a:t> </a:t>
            </a:r>
            <a:r>
              <a:rPr lang="cs-CZ" dirty="0" err="1"/>
              <a:t>Pi</a:t>
            </a:r>
            <a:r>
              <a:rPr lang="cs-CZ" dirty="0"/>
              <a:t> 3 model 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Čtyřjádrový procesor 1.2 GHz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1 GB 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Ethernet/</a:t>
            </a:r>
            <a:r>
              <a:rPr lang="cs-CZ" dirty="0" err="1"/>
              <a:t>WiFi</a:t>
            </a:r>
            <a:endParaRPr lang="cs-CZ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cs-CZ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Nízká spotřeba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Cena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dirty="0"/>
              <a:t>Dostatečný výkon</a:t>
            </a:r>
          </a:p>
        </p:txBody>
      </p:sp>
      <p:pic>
        <p:nvPicPr>
          <p:cNvPr id="2050" name="Picture 2" descr="https://images-na.ssl-images-amazon.com/images/I/91zSu44%2B34L._SL1500_.jpg">
            <a:extLst>
              <a:ext uri="{FF2B5EF4-FFF2-40B4-BE49-F238E27FC236}">
                <a16:creationId xmlns:a16="http://schemas.microsoft.com/office/drawing/2014/main" id="{31B67D30-8257-444F-85D7-16072558F63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45" b="92228" l="3267" r="95867">
                        <a14:foregroundMark x1="47800" y1="71503" x2="47800" y2="71503"/>
                        <a14:foregroundMark x1="11733" y1="57824" x2="11733" y2="57824"/>
                        <a14:foregroundMark x1="5600" y1="55959" x2="5600" y2="55959"/>
                        <a14:foregroundMark x1="5133" y1="59378" x2="5133" y2="59378"/>
                        <a14:foregroundMark x1="4133" y1="58446" x2="4133" y2="58446"/>
                        <a14:foregroundMark x1="3467" y1="56891" x2="3467" y2="56891"/>
                        <a14:foregroundMark x1="3333" y1="58135" x2="3333" y2="58135"/>
                        <a14:foregroundMark x1="55800" y1="84249" x2="55800" y2="84249"/>
                        <a14:foregroundMark x1="13400" y1="37306" x2="13400" y2="37306"/>
                        <a14:foregroundMark x1="13267" y1="36580" x2="13267" y2="36580"/>
                        <a14:foregroundMark x1="12133" y1="36788" x2="12133" y2="36788"/>
                        <a14:foregroundMark x1="14800" y1="33575" x2="14800" y2="33575"/>
                        <a14:foregroundMark x1="15467" y1="31813" x2="15467" y2="31813"/>
                        <a14:foregroundMark x1="15067" y1="31399" x2="15067" y2="31399"/>
                        <a14:foregroundMark x1="16667" y1="30052" x2="16667" y2="30052"/>
                        <a14:foregroundMark x1="17933" y1="28394" x2="17933" y2="28394"/>
                        <a14:foregroundMark x1="18933" y1="26321" x2="18933" y2="26321"/>
                        <a14:foregroundMark x1="19800" y1="24767" x2="19800" y2="24767"/>
                        <a14:foregroundMark x1="20600" y1="23109" x2="20600" y2="23109"/>
                        <a14:foregroundMark x1="21667" y1="21554" x2="21667" y2="21554"/>
                        <a14:foregroundMark x1="22400" y1="21036" x2="22400" y2="21036"/>
                        <a14:foregroundMark x1="90067" y1="28601" x2="90067" y2="28601"/>
                        <a14:foregroundMark x1="93733" y1="37617" x2="93733" y2="37617"/>
                        <a14:foregroundMark x1="95000" y1="36477" x2="95000" y2="36477"/>
                        <a14:foregroundMark x1="95867" y1="34715" x2="95867" y2="34715"/>
                        <a14:foregroundMark x1="93067" y1="48705" x2="93067" y2="48705"/>
                        <a14:foregroundMark x1="93733" y1="46943" x2="93733" y2="46943"/>
                        <a14:foregroundMark x1="94933" y1="44560" x2="94933" y2="44560"/>
                        <a14:foregroundMark x1="95267" y1="43420" x2="95267" y2="43420"/>
                        <a14:foregroundMark x1="95667" y1="39896" x2="95667" y2="39896"/>
                        <a14:foregroundMark x1="95400" y1="41969" x2="95400" y2="41969"/>
                        <a14:foregroundMark x1="87133" y1="62591" x2="87133" y2="62591"/>
                        <a14:foregroundMark x1="86200" y1="64974" x2="86200" y2="64974"/>
                        <a14:foregroundMark x1="85800" y1="65907" x2="85800" y2="65907"/>
                        <a14:foregroundMark x1="84800" y1="67979" x2="84800" y2="67979"/>
                        <a14:foregroundMark x1="84067" y1="24456" x2="84067" y2="24456"/>
                        <a14:foregroundMark x1="81933" y1="22902" x2="81933" y2="22902"/>
                        <a14:foregroundMark x1="79667" y1="24870" x2="79667" y2="24870"/>
                        <a14:foregroundMark x1="79133" y1="27979" x2="78933" y2="28083"/>
                        <a14:foregroundMark x1="90533" y1="24974" x2="90533" y2="24974"/>
                        <a14:foregroundMark x1="93667" y1="26321" x2="93667" y2="26321"/>
                        <a14:foregroundMark x1="92133" y1="25699" x2="92133" y2="25699"/>
                        <a14:foregroundMark x1="94533" y1="26839" x2="94533" y2="26839"/>
                        <a14:foregroundMark x1="95067" y1="26114" x2="95067" y2="26114"/>
                        <a14:foregroundMark x1="95733" y1="28394" x2="95733" y2="28394"/>
                        <a14:foregroundMark x1="95733" y1="30155" x2="95733" y2="30155"/>
                        <a14:foregroundMark x1="95800" y1="32124" x2="95800" y2="32124"/>
                        <a14:foregroundMark x1="95600" y1="26528" x2="95600" y2="26528"/>
                        <a14:foregroundMark x1="95667" y1="25492" x2="95667" y2="25492"/>
                        <a14:foregroundMark x1="94333" y1="25389" x2="94333" y2="25389"/>
                        <a14:foregroundMark x1="92800" y1="24249" x2="92800" y2="24249"/>
                        <a14:foregroundMark x1="90800" y1="23731" x2="90800" y2="23731"/>
                        <a14:foregroundMark x1="88000" y1="23212" x2="88000" y2="23212"/>
                        <a14:foregroundMark x1="84800" y1="21762" x2="84800" y2="21762"/>
                        <a14:foregroundMark x1="24467" y1="19171" x2="24467" y2="19171"/>
                        <a14:foregroundMark x1="86200" y1="22073" x2="86200" y2="22073"/>
                        <a14:foregroundMark x1="87133" y1="22383" x2="87133" y2="22383"/>
                        <a14:foregroundMark x1="88867" y1="23109" x2="88867" y2="23109"/>
                        <a14:foregroundMark x1="91667" y1="23523" x2="91667" y2="23523"/>
                        <a14:foregroundMark x1="93667" y1="24974" x2="93667" y2="24974"/>
                        <a14:foregroundMark x1="92933" y1="24041" x2="92933" y2="24041"/>
                        <a14:foregroundMark x1="94267" y1="24663" x2="94267" y2="24663"/>
                        <a14:foregroundMark x1="89733" y1="22694" x2="89733" y2="22694"/>
                        <a14:foregroundMark x1="88000" y1="22591" x2="88000" y2="22591"/>
                        <a14:foregroundMark x1="83200" y1="21140" x2="83200" y2="21140"/>
                        <a14:foregroundMark x1="72600" y1="92228" x2="72600" y2="92228"/>
                        <a14:foregroundMark x1="91933" y1="50881" x2="91933" y2="508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7221" y="2180547"/>
            <a:ext cx="4856269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4071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378353D-1DD2-466A-8249-0F33C1432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Webový server</a:t>
            </a:r>
          </a:p>
        </p:txBody>
      </p:sp>
      <p:sp>
        <p:nvSpPr>
          <p:cNvPr id="6" name="Zástupný symbol pro text 5">
            <a:extLst>
              <a:ext uri="{FF2B5EF4-FFF2-40B4-BE49-F238E27FC236}">
                <a16:creationId xmlns:a16="http://schemas.microsoft.com/office/drawing/2014/main" id="{000DF8AA-FDA1-4DCC-BFBD-625E8CC3C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280" y="2175933"/>
            <a:ext cx="4588931" cy="576262"/>
          </a:xfrm>
        </p:spPr>
        <p:txBody>
          <a:bodyPr/>
          <a:lstStyle/>
          <a:p>
            <a:r>
              <a:rPr lang="cs-CZ" dirty="0" err="1"/>
              <a:t>openHAB</a:t>
            </a:r>
            <a:endParaRPr lang="cs-CZ" dirty="0"/>
          </a:p>
        </p:txBody>
      </p:sp>
      <p:sp>
        <p:nvSpPr>
          <p:cNvPr id="7" name="Zástupný symbol pro obsah 6">
            <a:extLst>
              <a:ext uri="{FF2B5EF4-FFF2-40B4-BE49-F238E27FC236}">
                <a16:creationId xmlns:a16="http://schemas.microsoft.com/office/drawing/2014/main" id="{E6346B22-D9D0-45A0-9905-0068795BD9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1412" y="2760662"/>
            <a:ext cx="4876800" cy="2547937"/>
          </a:xfrm>
        </p:spPr>
        <p:txBody>
          <a:bodyPr/>
          <a:lstStyle/>
          <a:p>
            <a:r>
              <a:rPr lang="cs-CZ" dirty="0">
                <a:effectLst/>
              </a:rPr>
              <a:t>open-source</a:t>
            </a:r>
          </a:p>
          <a:p>
            <a:r>
              <a:rPr lang="cs-CZ" dirty="0"/>
              <a:t>Java</a:t>
            </a:r>
          </a:p>
          <a:p>
            <a:r>
              <a:rPr lang="cs-CZ" dirty="0"/>
              <a:t>294 </a:t>
            </a:r>
            <a:r>
              <a:rPr lang="cs-CZ" dirty="0" err="1"/>
              <a:t>Add-ons</a:t>
            </a:r>
            <a:endParaRPr lang="cs-CZ" dirty="0"/>
          </a:p>
          <a:p>
            <a:r>
              <a:rPr lang="cs-CZ" dirty="0"/>
              <a:t>Špatná dokumentace</a:t>
            </a:r>
          </a:p>
          <a:p>
            <a:r>
              <a:rPr lang="cs-CZ" dirty="0"/>
              <a:t>Pomalý vývoj</a:t>
            </a:r>
          </a:p>
        </p:txBody>
      </p:sp>
      <p:sp>
        <p:nvSpPr>
          <p:cNvPr id="8" name="Zástupný symbol pro text 7">
            <a:extLst>
              <a:ext uri="{FF2B5EF4-FFF2-40B4-BE49-F238E27FC236}">
                <a16:creationId xmlns:a16="http://schemas.microsoft.com/office/drawing/2014/main" id="{A4EAB8B5-0A18-473C-9F08-7E4BF2FE17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43133" y="2184400"/>
            <a:ext cx="4604280" cy="576262"/>
          </a:xfrm>
        </p:spPr>
        <p:txBody>
          <a:bodyPr/>
          <a:lstStyle/>
          <a:p>
            <a:r>
              <a:rPr lang="cs-CZ" dirty="0" err="1"/>
              <a:t>Home</a:t>
            </a:r>
            <a:r>
              <a:rPr lang="cs-CZ" dirty="0"/>
              <a:t> </a:t>
            </a:r>
            <a:r>
              <a:rPr lang="cs-CZ" dirty="0" err="1"/>
              <a:t>Assistant</a:t>
            </a:r>
            <a:endParaRPr lang="cs-CZ" dirty="0"/>
          </a:p>
        </p:txBody>
      </p:sp>
      <p:sp>
        <p:nvSpPr>
          <p:cNvPr id="9" name="Zástupný symbol pro obsah 8">
            <a:extLst>
              <a:ext uri="{FF2B5EF4-FFF2-40B4-BE49-F238E27FC236}">
                <a16:creationId xmlns:a16="http://schemas.microsoft.com/office/drawing/2014/main" id="{3AB95830-4766-4624-9E1A-A323C41AF8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0612" y="2760662"/>
            <a:ext cx="4876801" cy="2547937"/>
          </a:xfrm>
        </p:spPr>
        <p:txBody>
          <a:bodyPr/>
          <a:lstStyle/>
          <a:p>
            <a:r>
              <a:rPr lang="cs-CZ" dirty="0">
                <a:effectLst/>
              </a:rPr>
              <a:t>open-source</a:t>
            </a:r>
          </a:p>
          <a:p>
            <a:r>
              <a:rPr lang="cs-CZ" dirty="0"/>
              <a:t>Python</a:t>
            </a:r>
          </a:p>
          <a:p>
            <a:r>
              <a:rPr lang="cs-CZ" dirty="0"/>
              <a:t>1082 </a:t>
            </a:r>
            <a:r>
              <a:rPr lang="cs-CZ" dirty="0" err="1"/>
              <a:t>Add-ons</a:t>
            </a:r>
            <a:endParaRPr lang="cs-CZ" dirty="0"/>
          </a:p>
          <a:p>
            <a:r>
              <a:rPr lang="cs-CZ" dirty="0"/>
              <a:t>Rychlý vývoj</a:t>
            </a:r>
          </a:p>
          <a:p>
            <a:r>
              <a:rPr lang="cs-CZ" dirty="0"/>
              <a:t>Trochu chaotická dokumentace</a:t>
            </a:r>
          </a:p>
          <a:p>
            <a:pPr marL="0" indent="0">
              <a:buNone/>
            </a:pPr>
            <a:endParaRPr lang="cs-CZ" dirty="0"/>
          </a:p>
        </p:txBody>
      </p:sp>
      <p:pic>
        <p:nvPicPr>
          <p:cNvPr id="3074" name="Picture 2" descr="VÃ½sledek obrÃ¡zku pro home assistant">
            <a:extLst>
              <a:ext uri="{FF2B5EF4-FFF2-40B4-BE49-F238E27FC236}">
                <a16:creationId xmlns:a16="http://schemas.microsoft.com/office/drawing/2014/main" id="{B624654E-7FA3-4778-8D58-E05B39596A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200" y="5191151"/>
            <a:ext cx="1528047" cy="1528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VÃ½sledek obrÃ¡zku pro openHAB">
            <a:extLst>
              <a:ext uri="{FF2B5EF4-FFF2-40B4-BE49-F238E27FC236}">
                <a16:creationId xmlns:a16="http://schemas.microsoft.com/office/drawing/2014/main" id="{1A2E3D06-D5FF-4D8E-A220-94F62C291D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099" y="5193557"/>
            <a:ext cx="1390597" cy="1390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18510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8AD9407-34A4-4AAA-ACD9-DB942A5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Webový server</a:t>
            </a:r>
          </a:p>
        </p:txBody>
      </p:sp>
      <p:sp>
        <p:nvSpPr>
          <p:cNvPr id="11" name="Zástupný symbol pro obsah 10">
            <a:extLst>
              <a:ext uri="{FF2B5EF4-FFF2-40B4-BE49-F238E27FC236}">
                <a16:creationId xmlns:a16="http://schemas.microsoft.com/office/drawing/2014/main" id="{962FBD7F-1E1C-4D25-89DD-5D36A8E0741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cs-CZ" dirty="0"/>
              <a:t>Nezávislost na komunikačním protokolu</a:t>
            </a:r>
          </a:p>
          <a:p>
            <a:r>
              <a:rPr lang="cs-CZ" dirty="0"/>
              <a:t>Rychlejší než defaultní </a:t>
            </a:r>
            <a:r>
              <a:rPr lang="cs-CZ" dirty="0" err="1"/>
              <a:t>modbus</a:t>
            </a:r>
            <a:r>
              <a:rPr lang="cs-CZ" dirty="0"/>
              <a:t> </a:t>
            </a:r>
            <a:r>
              <a:rPr lang="cs-CZ" dirty="0" err="1"/>
              <a:t>add</a:t>
            </a:r>
            <a:r>
              <a:rPr lang="cs-CZ" dirty="0"/>
              <a:t>-on</a:t>
            </a:r>
          </a:p>
          <a:p>
            <a:pPr marL="0" indent="0">
              <a:buNone/>
            </a:pPr>
            <a:endParaRPr lang="cs-CZ" dirty="0"/>
          </a:p>
        </p:txBody>
      </p:sp>
      <p:pic>
        <p:nvPicPr>
          <p:cNvPr id="15" name="Zástupný symbol pro obsah 14">
            <a:extLst>
              <a:ext uri="{FF2B5EF4-FFF2-40B4-BE49-F238E27FC236}">
                <a16:creationId xmlns:a16="http://schemas.microsoft.com/office/drawing/2014/main" id="{9B1EAF71-D7A4-47E9-8E83-8DA3D8E56EB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1220" y="1582507"/>
            <a:ext cx="5333380" cy="4208694"/>
          </a:xfrm>
        </p:spPr>
      </p:pic>
    </p:spTree>
    <p:extLst>
      <p:ext uri="{BB962C8B-B14F-4D97-AF65-F5344CB8AC3E}">
        <p14:creationId xmlns:p14="http://schemas.microsoft.com/office/powerpoint/2010/main" val="1669414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506E5E2-4D4D-4183-97B6-E7F8917C3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66800"/>
          </a:xfrm>
        </p:spPr>
        <p:txBody>
          <a:bodyPr/>
          <a:lstStyle/>
          <a:p>
            <a:r>
              <a:rPr lang="cs-CZ" dirty="0"/>
              <a:t>Výsledky</a:t>
            </a:r>
          </a:p>
        </p:txBody>
      </p:sp>
      <p:sp>
        <p:nvSpPr>
          <p:cNvPr id="4" name="Zástupný symbol pro obsah 3">
            <a:extLst>
              <a:ext uri="{FF2B5EF4-FFF2-40B4-BE49-F238E27FC236}">
                <a16:creationId xmlns:a16="http://schemas.microsoft.com/office/drawing/2014/main" id="{D8F16C20-94C5-420B-83DC-FF466560A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7612" y="1573212"/>
            <a:ext cx="4876800" cy="3449638"/>
          </a:xfrm>
        </p:spPr>
        <p:txBody>
          <a:bodyPr>
            <a:normAutofit/>
          </a:bodyPr>
          <a:lstStyle/>
          <a:p>
            <a:r>
              <a:rPr lang="cs-CZ" dirty="0"/>
              <a:t>Možnost ovládat osvětlení a zásuvek pomocí webového prohlížeče</a:t>
            </a:r>
          </a:p>
          <a:p>
            <a:r>
              <a:rPr lang="cs-CZ" dirty="0"/>
              <a:t>Nastavování teploty pro vytápění</a:t>
            </a:r>
          </a:p>
          <a:p>
            <a:r>
              <a:rPr lang="cs-CZ" dirty="0"/>
              <a:t>Při výpadku webového serveru možnost ovládat ručně</a:t>
            </a:r>
          </a:p>
          <a:p>
            <a:r>
              <a:rPr lang="cs-CZ" dirty="0"/>
              <a:t>Nezávislé na výrobci HW</a:t>
            </a:r>
          </a:p>
          <a:p>
            <a:r>
              <a:rPr lang="cs-CZ" dirty="0"/>
              <a:t>Webový server je multiplatformní</a:t>
            </a:r>
          </a:p>
          <a:p>
            <a:r>
              <a:rPr lang="cs-CZ" dirty="0"/>
              <a:t>Použitý komunikační protokol využívá většina výrobců PLC</a:t>
            </a:r>
          </a:p>
        </p:txBody>
      </p:sp>
    </p:spTree>
    <p:extLst>
      <p:ext uri="{BB962C8B-B14F-4D97-AF65-F5344CB8AC3E}">
        <p14:creationId xmlns:p14="http://schemas.microsoft.com/office/powerpoint/2010/main" val="1717866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ázek 2" descr="Obsah obrázku snímek obrazovky&#10;&#10;Popis vygenerovaný s velmi vysokou mírou spolehlivosti">
            <a:extLst>
              <a:ext uri="{FF2B5EF4-FFF2-40B4-BE49-F238E27FC236}">
                <a16:creationId xmlns:a16="http://schemas.microsoft.com/office/drawing/2014/main" id="{260D7C5D-E07F-43C4-9238-529CC77C1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9" y="445369"/>
            <a:ext cx="12147884" cy="6017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8723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íť">
  <a:themeElements>
    <a:clrScheme name="Síť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Síť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íť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TM03457485[[fn=Síť]]</Template>
  <TotalTime>142</TotalTime>
  <Words>249</Words>
  <Application>Microsoft Office PowerPoint</Application>
  <PresentationFormat>Širokoúhlá obrazovka</PresentationFormat>
  <Paragraphs>76</Paragraphs>
  <Slides>16</Slides>
  <Notes>2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16</vt:i4>
      </vt:variant>
    </vt:vector>
  </HeadingPairs>
  <TitlesOfParts>
    <vt:vector size="20" baseType="lpstr">
      <vt:lpstr>Arial</vt:lpstr>
      <vt:lpstr>Calibri</vt:lpstr>
      <vt:lpstr>Century Gothic</vt:lpstr>
      <vt:lpstr>Síť</vt:lpstr>
      <vt:lpstr>Řízení domácnosti pomocí PLC a následná vizualizace pomocí webového serveru </vt:lpstr>
      <vt:lpstr>Cíle:</vt:lpstr>
      <vt:lpstr>Návrh systému</vt:lpstr>
      <vt:lpstr>PLC</vt:lpstr>
      <vt:lpstr>server</vt:lpstr>
      <vt:lpstr>Webový server</vt:lpstr>
      <vt:lpstr>Webový server</vt:lpstr>
      <vt:lpstr>Výsledky</vt:lpstr>
      <vt:lpstr>Prezentace aplikace PowerPoint</vt:lpstr>
      <vt:lpstr>Prezentace aplikace PowerPoint</vt:lpstr>
      <vt:lpstr>Vylepšení</vt:lpstr>
      <vt:lpstr>Floorplan</vt:lpstr>
      <vt:lpstr>Node-Red</vt:lpstr>
      <vt:lpstr>Děkuji za pozornost</vt:lpstr>
      <vt:lpstr>Prezentace aplikace PowerPoint</vt:lpstr>
      <vt:lpstr>Prezentace aplikace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Řízení domácnosti pomocí PLC a následná vizualizace pomocí webového serveru</dc:title>
  <dc:creator>František Oplt</dc:creator>
  <cp:lastModifiedBy>František Oplt</cp:lastModifiedBy>
  <cp:revision>17</cp:revision>
  <dcterms:created xsi:type="dcterms:W3CDTF">2018-05-30T10:03:34Z</dcterms:created>
  <dcterms:modified xsi:type="dcterms:W3CDTF">2018-05-31T08:29:50Z</dcterms:modified>
</cp:coreProperties>
</file>

<file path=docProps/thumbnail.jpeg>
</file>